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6" r:id="rId3"/>
    <p:sldId id="264" r:id="rId4"/>
    <p:sldId id="265" r:id="rId5"/>
    <p:sldId id="267" r:id="rId6"/>
    <p:sldId id="268" r:id="rId7"/>
    <p:sldId id="269" r:id="rId8"/>
    <p:sldId id="270" r:id="rId9"/>
  </p:sldIdLst>
  <p:sldSz cx="7772400" cy="100584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snapToGrid="0">
      <p:cViewPr>
        <p:scale>
          <a:sx n="89" d="100"/>
          <a:sy n="89" d="100"/>
        </p:scale>
        <p:origin x="101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B299F-790B-4AAB-9177-40AC1CF45E45}"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367285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B299F-790B-4AAB-9177-40AC1CF45E45}"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128123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B299F-790B-4AAB-9177-40AC1CF45E45}"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246811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B299F-790B-4AAB-9177-40AC1CF45E45}"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317313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AB299F-790B-4AAB-9177-40AC1CF45E45}" type="datetimeFigureOut">
              <a:rPr lang="en-US" smtClean="0"/>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331053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AB299F-790B-4AAB-9177-40AC1CF45E45}"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2082139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B299F-790B-4AAB-9177-40AC1CF45E45}" type="datetimeFigureOut">
              <a:rPr lang="en-US" smtClean="0"/>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164598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B299F-790B-4AAB-9177-40AC1CF45E45}" type="datetimeFigureOut">
              <a:rPr lang="en-US" smtClean="0"/>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52145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B299F-790B-4AAB-9177-40AC1CF45E45}" type="datetimeFigureOut">
              <a:rPr lang="en-US" smtClean="0"/>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213661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3AB299F-790B-4AAB-9177-40AC1CF45E45}"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3715313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03AB299F-790B-4AAB-9177-40AC1CF45E45}" type="datetimeFigureOut">
              <a:rPr lang="en-US" smtClean="0"/>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7B08D-B9BA-4980-8EFA-2A421B16A650}" type="slidenum">
              <a:rPr lang="en-US" smtClean="0"/>
              <a:t>‹#›</a:t>
            </a:fld>
            <a:endParaRPr lang="en-US"/>
          </a:p>
        </p:txBody>
      </p:sp>
    </p:spTree>
    <p:extLst>
      <p:ext uri="{BB962C8B-B14F-4D97-AF65-F5344CB8AC3E}">
        <p14:creationId xmlns:p14="http://schemas.microsoft.com/office/powerpoint/2010/main" val="82044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3AB299F-790B-4AAB-9177-40AC1CF45E45}" type="datetimeFigureOut">
              <a:rPr lang="en-US" smtClean="0"/>
              <a:t>9/1/2019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3A7B08D-B9BA-4980-8EFA-2A421B16A650}" type="slidenum">
              <a:rPr lang="en-US" smtClean="0"/>
              <a:t>‹#›</a:t>
            </a:fld>
            <a:endParaRPr lang="en-US"/>
          </a:p>
        </p:txBody>
      </p:sp>
    </p:spTree>
    <p:extLst>
      <p:ext uri="{BB962C8B-B14F-4D97-AF65-F5344CB8AC3E}">
        <p14:creationId xmlns:p14="http://schemas.microsoft.com/office/powerpoint/2010/main" val="28426731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D66445-5793-474D-A11E-78C972715D24}"/>
              </a:ext>
            </a:extLst>
          </p:cNvPr>
          <p:cNvSpPr txBox="1"/>
          <p:nvPr/>
        </p:nvSpPr>
        <p:spPr>
          <a:xfrm>
            <a:off x="718458" y="287383"/>
            <a:ext cx="6505302" cy="923330"/>
          </a:xfrm>
          <a:prstGeom prst="rect">
            <a:avLst/>
          </a:prstGeom>
          <a:noFill/>
        </p:spPr>
        <p:txBody>
          <a:bodyPr wrap="square" rtlCol="0">
            <a:spAutoFit/>
          </a:bodyPr>
          <a:lstStyle/>
          <a:p>
            <a:r>
              <a:rPr lang="en-US" dirty="0">
                <a:solidFill>
                  <a:srgbClr val="C00000"/>
                </a:solidFill>
              </a:rPr>
              <a:t>“Course Name”</a:t>
            </a:r>
            <a:r>
              <a:rPr lang="en-US" dirty="0"/>
              <a:t>				</a:t>
            </a:r>
            <a:r>
              <a:rPr lang="en-US" dirty="0">
                <a:solidFill>
                  <a:srgbClr val="C00000"/>
                </a:solidFill>
              </a:rPr>
              <a:t>“Assessment Topic” </a:t>
            </a:r>
            <a:r>
              <a:rPr lang="en-US" dirty="0"/>
              <a:t>Reflection</a:t>
            </a:r>
          </a:p>
          <a:p>
            <a:endParaRPr lang="en-US" dirty="0"/>
          </a:p>
          <a:p>
            <a:r>
              <a:rPr lang="en-US" dirty="0"/>
              <a:t>Name_______________________ Period______ Date__________</a:t>
            </a:r>
          </a:p>
        </p:txBody>
      </p:sp>
      <p:sp>
        <p:nvSpPr>
          <p:cNvPr id="3" name="TextBox 2">
            <a:extLst>
              <a:ext uri="{FF2B5EF4-FFF2-40B4-BE49-F238E27FC236}">
                <a16:creationId xmlns:a16="http://schemas.microsoft.com/office/drawing/2014/main" id="{C6F9C45C-C3BD-4410-BACB-13F33E9017EA}"/>
              </a:ext>
            </a:extLst>
          </p:cNvPr>
          <p:cNvSpPr txBox="1"/>
          <p:nvPr/>
        </p:nvSpPr>
        <p:spPr>
          <a:xfrm>
            <a:off x="849085" y="1210713"/>
            <a:ext cx="6074229" cy="2923877"/>
          </a:xfrm>
          <a:prstGeom prst="rect">
            <a:avLst/>
          </a:prstGeom>
          <a:noFill/>
        </p:spPr>
        <p:txBody>
          <a:bodyPr wrap="square" rtlCol="0">
            <a:spAutoFit/>
          </a:bodyPr>
          <a:lstStyle/>
          <a:p>
            <a:r>
              <a:rPr lang="en-US" sz="1400" u="sng" dirty="0"/>
              <a:t>Task: </a:t>
            </a:r>
            <a:r>
              <a:rPr lang="en-US" sz="1400" dirty="0"/>
              <a:t>This assignment is to help you reflect upon each lesson in </a:t>
            </a:r>
            <a:r>
              <a:rPr lang="en-US" sz="1400" dirty="0">
                <a:solidFill>
                  <a:srgbClr val="C00000"/>
                </a:solidFill>
              </a:rPr>
              <a:t>“Assessment Topic” </a:t>
            </a:r>
            <a:r>
              <a:rPr lang="en-US" sz="1400" dirty="0"/>
              <a:t>to help you prepare for your upcoming assessment.  Please review each lesson and write down key ideas and sample problems to help you better understand what you have learned.  Items to reflect upon include the following:</a:t>
            </a:r>
          </a:p>
          <a:p>
            <a:pPr marL="285750" indent="-285750">
              <a:buFont typeface="Arial" panose="020B0604020202020204" pitchFamily="34" charset="0"/>
              <a:buChar char="•"/>
            </a:pPr>
            <a:r>
              <a:rPr lang="en-US" sz="1400" dirty="0"/>
              <a:t>What was the target or key idea of the lesson?  </a:t>
            </a:r>
          </a:p>
          <a:p>
            <a:pPr marL="285750" indent="-285750">
              <a:buFont typeface="Arial" panose="020B0604020202020204" pitchFamily="34" charset="0"/>
              <a:buChar char="•"/>
            </a:pPr>
            <a:r>
              <a:rPr lang="en-US" sz="1400" dirty="0"/>
              <a:t>What new vocabulary was presented?</a:t>
            </a:r>
          </a:p>
          <a:p>
            <a:pPr marL="285750" indent="-285750">
              <a:buFont typeface="Arial" panose="020B0604020202020204" pitchFamily="34" charset="0"/>
              <a:buChar char="•"/>
            </a:pPr>
            <a:r>
              <a:rPr lang="en-US" sz="1400" dirty="0"/>
              <a:t>Is there a graphical component to the lesson?</a:t>
            </a:r>
          </a:p>
          <a:p>
            <a:pPr marL="285750" indent="-285750">
              <a:buFont typeface="Arial" panose="020B0604020202020204" pitchFamily="34" charset="0"/>
              <a:buChar char="•"/>
            </a:pPr>
            <a:r>
              <a:rPr lang="en-US" sz="1400" dirty="0"/>
              <a:t>What new strategies did I learn in this lesson?</a:t>
            </a:r>
          </a:p>
          <a:p>
            <a:pPr marL="285750" indent="-285750">
              <a:buFont typeface="Arial" panose="020B0604020202020204" pitchFamily="34" charset="0"/>
              <a:buChar char="•"/>
            </a:pPr>
            <a:r>
              <a:rPr lang="en-US" sz="1400" dirty="0"/>
              <a:t>What new formulas did I learn?</a:t>
            </a:r>
          </a:p>
          <a:p>
            <a:pPr marL="285750" indent="-285750">
              <a:buFont typeface="Arial" panose="020B0604020202020204" pitchFamily="34" charset="0"/>
              <a:buChar char="•"/>
            </a:pPr>
            <a:r>
              <a:rPr lang="en-US" sz="1400" dirty="0"/>
              <a:t>Sample Problem</a:t>
            </a:r>
          </a:p>
          <a:p>
            <a:pPr marL="285750" indent="-285750">
              <a:buFont typeface="Arial" panose="020B0604020202020204" pitchFamily="34" charset="0"/>
              <a:buChar char="•"/>
            </a:pPr>
            <a:r>
              <a:rPr lang="en-US" sz="1400" dirty="0"/>
              <a:t>How was a chrome book or calculator used in the lesson?</a:t>
            </a:r>
          </a:p>
          <a:p>
            <a:pPr marL="285750" indent="-285750">
              <a:buFont typeface="Arial" panose="020B0604020202020204" pitchFamily="34" charset="0"/>
              <a:buChar char="•"/>
            </a:pPr>
            <a:endParaRPr lang="en-US" sz="1400" dirty="0"/>
          </a:p>
          <a:p>
            <a:r>
              <a:rPr lang="en-US" sz="1600" dirty="0"/>
              <a:t>Here we go!</a:t>
            </a:r>
          </a:p>
        </p:txBody>
      </p:sp>
      <p:sp>
        <p:nvSpPr>
          <p:cNvPr id="5" name="TextBox 4">
            <a:extLst>
              <a:ext uri="{FF2B5EF4-FFF2-40B4-BE49-F238E27FC236}">
                <a16:creationId xmlns:a16="http://schemas.microsoft.com/office/drawing/2014/main" id="{015E5C55-4DDF-4365-9CE4-F6F83569095B}"/>
              </a:ext>
            </a:extLst>
          </p:cNvPr>
          <p:cNvSpPr txBox="1"/>
          <p:nvPr/>
        </p:nvSpPr>
        <p:spPr>
          <a:xfrm>
            <a:off x="849085" y="4637314"/>
            <a:ext cx="5656218" cy="2862322"/>
          </a:xfrm>
          <a:prstGeom prst="rect">
            <a:avLst/>
          </a:prstGeom>
          <a:noFill/>
        </p:spPr>
        <p:txBody>
          <a:bodyPr wrap="square" rtlCol="0">
            <a:spAutoFit/>
          </a:bodyPr>
          <a:lstStyle/>
          <a:p>
            <a:r>
              <a:rPr lang="en-US" sz="1200" dirty="0"/>
              <a:t>Competencies or Learning Targets for </a:t>
            </a:r>
            <a:r>
              <a:rPr lang="en-US" sz="1200" dirty="0">
                <a:solidFill>
                  <a:srgbClr val="C00000"/>
                </a:solidFill>
              </a:rPr>
              <a:t>“Assessment Topic” </a:t>
            </a:r>
          </a:p>
          <a:p>
            <a:endParaRPr lang="en-US" sz="1200" dirty="0"/>
          </a:p>
          <a:p>
            <a:r>
              <a:rPr lang="en-US" sz="1200" dirty="0"/>
              <a:t>Competency: _______________</a:t>
            </a:r>
          </a:p>
          <a:p>
            <a:pPr marL="171450" indent="-171450">
              <a:buFont typeface="Arial" panose="020B0604020202020204" pitchFamily="34" charset="0"/>
              <a:buChar char="•"/>
            </a:pPr>
            <a:r>
              <a:rPr lang="en-US" sz="1200" dirty="0"/>
              <a:t>I can  …</a:t>
            </a:r>
          </a:p>
          <a:p>
            <a:pPr marL="171450" indent="-171450">
              <a:buFont typeface="Arial" panose="020B0604020202020204" pitchFamily="34" charset="0"/>
              <a:buChar char="•"/>
            </a:pPr>
            <a:endParaRPr lang="en-US" sz="1200" dirty="0"/>
          </a:p>
          <a:p>
            <a:r>
              <a:rPr lang="en-US" sz="1200" dirty="0"/>
              <a:t>Competency: _______________</a:t>
            </a:r>
          </a:p>
          <a:p>
            <a:pPr marL="171450" indent="-171450">
              <a:buFont typeface="Arial" panose="020B0604020202020204" pitchFamily="34" charset="0"/>
              <a:buChar char="•"/>
            </a:pPr>
            <a:r>
              <a:rPr lang="en-US" sz="1200" dirty="0"/>
              <a:t>I can  …</a:t>
            </a:r>
          </a:p>
          <a:p>
            <a:pPr marL="171450" indent="-171450">
              <a:buFont typeface="Arial" panose="020B0604020202020204" pitchFamily="34" charset="0"/>
              <a:buChar char="•"/>
            </a:pPr>
            <a:endParaRPr lang="en-US" sz="1200" dirty="0"/>
          </a:p>
          <a:p>
            <a:r>
              <a:rPr lang="en-US" sz="1200" dirty="0"/>
              <a:t>Competency: _______________ </a:t>
            </a:r>
          </a:p>
          <a:p>
            <a:pPr marL="171450" indent="-171450">
              <a:buFont typeface="Arial" panose="020B0604020202020204" pitchFamily="34" charset="0"/>
              <a:buChar char="•"/>
            </a:pPr>
            <a:r>
              <a:rPr lang="en-US" sz="1200" dirty="0"/>
              <a:t>I can  …</a:t>
            </a:r>
          </a:p>
          <a:p>
            <a:pPr marL="171450" indent="-171450">
              <a:buFont typeface="Arial" panose="020B0604020202020204" pitchFamily="34" charset="0"/>
              <a:buChar char="•"/>
            </a:pPr>
            <a:endParaRPr lang="en-US" sz="1200" dirty="0"/>
          </a:p>
          <a:p>
            <a:r>
              <a:rPr lang="en-US" sz="1200" dirty="0"/>
              <a:t>Competency: _______________ </a:t>
            </a:r>
          </a:p>
          <a:p>
            <a:pPr marL="171450" indent="-171450">
              <a:buFont typeface="Arial" panose="020B0604020202020204" pitchFamily="34" charset="0"/>
              <a:buChar char="•"/>
            </a:pPr>
            <a:r>
              <a:rPr lang="en-US" sz="1200" dirty="0"/>
              <a:t>I can  ...</a:t>
            </a:r>
          </a:p>
          <a:p>
            <a:pPr marL="171450" indent="-171450">
              <a:buFont typeface="Arial" panose="020B0604020202020204" pitchFamily="34" charset="0"/>
              <a:buChar char="•"/>
            </a:pPr>
            <a:r>
              <a:rPr lang="en-US" sz="1200" dirty="0"/>
              <a:t>I can …</a:t>
            </a:r>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183324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1</a:t>
            </a:r>
            <a:r>
              <a:rPr lang="en-US" sz="1200" b="1" dirty="0"/>
              <a:t>: </a:t>
            </a:r>
            <a:r>
              <a:rPr lang="en-US" sz="1200" dirty="0"/>
              <a:t>_______________ </a:t>
            </a:r>
            <a:endParaRPr lang="en-US" sz="1200" b="1" dirty="0"/>
          </a:p>
        </p:txBody>
      </p:sp>
    </p:spTree>
    <p:extLst>
      <p:ext uri="{BB962C8B-B14F-4D97-AF65-F5344CB8AC3E}">
        <p14:creationId xmlns:p14="http://schemas.microsoft.com/office/powerpoint/2010/main" val="75941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2</a:t>
            </a:r>
            <a:r>
              <a:rPr lang="en-US" sz="1200" b="1" dirty="0"/>
              <a:t>: </a:t>
            </a:r>
            <a:r>
              <a:rPr lang="en-US" sz="1200" dirty="0"/>
              <a:t>_______________ </a:t>
            </a:r>
            <a:endParaRPr lang="en-US" sz="1200" b="1" dirty="0"/>
          </a:p>
        </p:txBody>
      </p:sp>
    </p:spTree>
    <p:extLst>
      <p:ext uri="{BB962C8B-B14F-4D97-AF65-F5344CB8AC3E}">
        <p14:creationId xmlns:p14="http://schemas.microsoft.com/office/powerpoint/2010/main" val="35206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3</a:t>
            </a:r>
            <a:r>
              <a:rPr lang="en-US" sz="1200" b="1" dirty="0"/>
              <a:t>: </a:t>
            </a:r>
            <a:r>
              <a:rPr lang="en-US" sz="1200" dirty="0"/>
              <a:t>_______________ </a:t>
            </a:r>
            <a:endParaRPr lang="en-US" sz="1200" b="1" dirty="0"/>
          </a:p>
        </p:txBody>
      </p:sp>
    </p:spTree>
    <p:extLst>
      <p:ext uri="{BB962C8B-B14F-4D97-AF65-F5344CB8AC3E}">
        <p14:creationId xmlns:p14="http://schemas.microsoft.com/office/powerpoint/2010/main" val="355366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4</a:t>
            </a:r>
            <a:r>
              <a:rPr lang="en-US" sz="1200" b="1" dirty="0"/>
              <a:t>: </a:t>
            </a:r>
            <a:r>
              <a:rPr lang="en-US" sz="1200" dirty="0"/>
              <a:t>_______________</a:t>
            </a:r>
            <a:endParaRPr lang="en-US" sz="1200" b="1" dirty="0"/>
          </a:p>
        </p:txBody>
      </p:sp>
    </p:spTree>
    <p:extLst>
      <p:ext uri="{BB962C8B-B14F-4D97-AF65-F5344CB8AC3E}">
        <p14:creationId xmlns:p14="http://schemas.microsoft.com/office/powerpoint/2010/main" val="289320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5</a:t>
            </a:r>
            <a:r>
              <a:rPr lang="en-US" sz="1200" b="1" dirty="0"/>
              <a:t>: </a:t>
            </a:r>
            <a:r>
              <a:rPr lang="en-US" sz="1200" dirty="0"/>
              <a:t>_______________</a:t>
            </a:r>
            <a:endParaRPr lang="en-US" sz="1200" b="1" dirty="0"/>
          </a:p>
        </p:txBody>
      </p:sp>
    </p:spTree>
    <p:extLst>
      <p:ext uri="{BB962C8B-B14F-4D97-AF65-F5344CB8AC3E}">
        <p14:creationId xmlns:p14="http://schemas.microsoft.com/office/powerpoint/2010/main" val="4091158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6</a:t>
            </a:r>
            <a:r>
              <a:rPr lang="en-US" sz="1200" b="1" dirty="0"/>
              <a:t>: </a:t>
            </a:r>
            <a:r>
              <a:rPr lang="en-US" sz="1200" dirty="0"/>
              <a:t>_______________</a:t>
            </a:r>
            <a:endParaRPr lang="en-US" sz="1200" b="1" dirty="0"/>
          </a:p>
        </p:txBody>
      </p:sp>
    </p:spTree>
    <p:extLst>
      <p:ext uri="{BB962C8B-B14F-4D97-AF65-F5344CB8AC3E}">
        <p14:creationId xmlns:p14="http://schemas.microsoft.com/office/powerpoint/2010/main" val="68225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C90BC1-D2D1-42CB-AF7D-C2211AC6160D}"/>
              </a:ext>
            </a:extLst>
          </p:cNvPr>
          <p:cNvSpPr/>
          <p:nvPr/>
        </p:nvSpPr>
        <p:spPr>
          <a:xfrm>
            <a:off x="562806" y="418011"/>
            <a:ext cx="6781800" cy="92974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8D18FCA-9325-4CAF-BEAA-DB0878071FCC}"/>
              </a:ext>
            </a:extLst>
          </p:cNvPr>
          <p:cNvSpPr txBox="1"/>
          <p:nvPr/>
        </p:nvSpPr>
        <p:spPr>
          <a:xfrm>
            <a:off x="2317985" y="513247"/>
            <a:ext cx="3762531" cy="276999"/>
          </a:xfrm>
          <a:prstGeom prst="rect">
            <a:avLst/>
          </a:prstGeom>
          <a:noFill/>
        </p:spPr>
        <p:txBody>
          <a:bodyPr wrap="square" rtlCol="0">
            <a:spAutoFit/>
          </a:bodyPr>
          <a:lstStyle/>
          <a:p>
            <a:r>
              <a:rPr lang="en-US" sz="1200" b="1" dirty="0"/>
              <a:t>Lesson </a:t>
            </a:r>
            <a:r>
              <a:rPr lang="en-US" sz="1200" b="1" dirty="0">
                <a:solidFill>
                  <a:srgbClr val="C00000"/>
                </a:solidFill>
              </a:rPr>
              <a:t>7</a:t>
            </a:r>
            <a:r>
              <a:rPr lang="en-US" sz="1200" b="1" dirty="0"/>
              <a:t>:  </a:t>
            </a:r>
            <a:r>
              <a:rPr lang="en-US" sz="1200" dirty="0"/>
              <a:t>_______________</a:t>
            </a:r>
            <a:endParaRPr lang="en-US" sz="1200" b="1" dirty="0"/>
          </a:p>
        </p:txBody>
      </p:sp>
    </p:spTree>
    <p:extLst>
      <p:ext uri="{BB962C8B-B14F-4D97-AF65-F5344CB8AC3E}">
        <p14:creationId xmlns:p14="http://schemas.microsoft.com/office/powerpoint/2010/main" val="805602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2060</TotalTime>
  <Words>185</Words>
  <Application>Microsoft Office PowerPoint</Application>
  <PresentationFormat>Custom</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Bourgeois</dc:creator>
  <cp:lastModifiedBy>Amy Bourgeois</cp:lastModifiedBy>
  <cp:revision>60</cp:revision>
  <cp:lastPrinted>2018-12-05T15:54:51Z</cp:lastPrinted>
  <dcterms:created xsi:type="dcterms:W3CDTF">2018-07-05T14:18:39Z</dcterms:created>
  <dcterms:modified xsi:type="dcterms:W3CDTF">2019-09-01T15:10:15Z</dcterms:modified>
</cp:coreProperties>
</file>